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58" r:id="rId4"/>
    <p:sldId id="260" r:id="rId5"/>
    <p:sldId id="261" r:id="rId6"/>
    <p:sldId id="277" r:id="rId7"/>
    <p:sldId id="263" r:id="rId8"/>
    <p:sldId id="262" r:id="rId9"/>
    <p:sldId id="267" r:id="rId10"/>
    <p:sldId id="265" r:id="rId11"/>
    <p:sldId id="266" r:id="rId12"/>
    <p:sldId id="269" r:id="rId13"/>
    <p:sldId id="270" r:id="rId14"/>
    <p:sldId id="271" r:id="rId15"/>
    <p:sldId id="275" r:id="rId16"/>
    <p:sldId id="272" r:id="rId17"/>
    <p:sldId id="273" r:id="rId18"/>
    <p:sldId id="276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572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03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17203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7203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7203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17203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7203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04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04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17204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7204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7204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7204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17204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7204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4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4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5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6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7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8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8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8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17208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7208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8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8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8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8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8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209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17209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9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9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09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0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1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2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3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213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7213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7213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213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17213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7213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3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3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3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4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4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4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4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214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17214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7214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214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214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214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215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215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7215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7215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215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215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215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215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17215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17215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17216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GB"/>
          </a:p>
        </p:txBody>
      </p:sp>
      <p:sp>
        <p:nvSpPr>
          <p:cNvPr id="17216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GB"/>
          </a:p>
        </p:txBody>
      </p:sp>
      <p:sp>
        <p:nvSpPr>
          <p:cNvPr id="17216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223FAA1F-2AC0-4376-80D5-1E4938C050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C7315-038F-4866-A205-8CC28213946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5AF86-602E-4405-A9CD-E7FEAE9865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AFD37-9A6F-475E-977C-C3B86F8AEE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D3952-E6FC-479A-8ABD-45AA3DDC0F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E431E-4B59-422D-9682-4CE5201242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02E1D-DDB0-4AEC-9A5B-EEF5541BF5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3C6D0-36BD-4382-8600-16C272D42A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E8DC7-7DBC-4FA5-9642-6588AFA34B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4BBFD-2043-4F13-9B98-33D201B9EF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9BAC9-CF10-4A60-AD31-8123FCAEB4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1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7101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7101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7101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17101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7101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01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01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17101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7101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7102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7102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17102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7102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2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3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4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5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17105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7106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6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7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17107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17107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7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8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09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7110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7110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7110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111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17111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7111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1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7112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17112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7112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12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112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112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112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7112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7112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7112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113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113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113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113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17113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7113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7113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FF8AC8E-E62D-4743-9874-4AD2972403D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7113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113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pendoorlogistic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1844824"/>
            <a:ext cx="7772400" cy="1973263"/>
          </a:xfrm>
        </p:spPr>
        <p:txBody>
          <a:bodyPr/>
          <a:lstStyle/>
          <a:p>
            <a:r>
              <a:rPr lang="en-GB" sz="4000" dirty="0" smtClean="0"/>
              <a:t>Towards a general meta-heuristic optimiser for vehicle routing:</a:t>
            </a:r>
            <a:br>
              <a:rPr lang="en-GB" sz="4000" dirty="0" smtClean="0"/>
            </a:br>
            <a:r>
              <a:rPr lang="en-GB" sz="3600" dirty="0" smtClean="0"/>
              <a:t>experiments on six VRP types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r>
              <a:rPr lang="en-GB" dirty="0" smtClean="0"/>
              <a:t>Dr Philip G. Welch</a:t>
            </a:r>
          </a:p>
          <a:p>
            <a:endParaRPr lang="en-GB" sz="1200" dirty="0" smtClean="0">
              <a:hlinkClick r:id="rId2"/>
            </a:endParaRPr>
          </a:p>
          <a:p>
            <a:r>
              <a:rPr lang="en-GB" sz="2800" dirty="0" smtClean="0">
                <a:hlinkClick r:id="rId2"/>
              </a:rPr>
              <a:t>www.opendoorlogistics.com</a:t>
            </a:r>
            <a:endParaRPr lang="en-GB" sz="2800" dirty="0" smtClean="0"/>
          </a:p>
          <a:p>
            <a:endParaRPr lang="en-GB" sz="2800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822"/>
            <a:ext cx="9143999" cy="14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3113"/>
            <a:ext cx="8229600" cy="1139825"/>
          </a:xfrm>
        </p:spPr>
        <p:txBody>
          <a:bodyPr/>
          <a:lstStyle/>
          <a:p>
            <a:r>
              <a:rPr lang="en-GB" sz="2800" dirty="0" smtClean="0"/>
              <a:t>Assignment &amp; relative position (ARP) constraints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None/>
            </a:pPr>
            <a:endParaRPr lang="en-US" dirty="0" smtClean="0"/>
          </a:p>
          <a:p>
            <a:pPr marL="742950" lvl="2" indent="-342900">
              <a:buClr>
                <a:schemeClr val="tx2"/>
              </a:buClr>
            </a:pPr>
            <a:endParaRPr lang="en-US" sz="24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US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528" y="1997536"/>
          <a:ext cx="8424937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572"/>
                <a:gridCol w="3580598"/>
                <a:gridCol w="3299767"/>
              </a:tblGrid>
              <a:tr h="336205">
                <a:tc>
                  <a:txBody>
                    <a:bodyPr/>
                    <a:lstStyle/>
                    <a:p>
                      <a:r>
                        <a:rPr lang="en-GB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Actions in request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ARP Constraints</a:t>
                      </a:r>
                      <a:endParaRPr lang="en-GB" dirty="0"/>
                    </a:p>
                  </a:txBody>
                  <a:tcPr/>
                </a:tc>
              </a:tr>
              <a:tr h="126076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b="0" dirty="0" smtClean="0"/>
                        <a:t>2-echelon	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i="1" dirty="0" smtClean="0"/>
                        <a:t>|depots| </a:t>
                      </a:r>
                      <a:r>
                        <a:rPr lang="en-GB" sz="1600" dirty="0" smtClean="0"/>
                        <a:t>x L1 move to depot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sz="16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L2 serve customer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</a:t>
                      </a:r>
                      <a:r>
                        <a:rPr lang="en-GB" sz="1600" baseline="0" dirty="0" smtClean="0"/>
                        <a:t> x</a:t>
                      </a:r>
                      <a:r>
                        <a:rPr lang="en-GB" sz="1600" dirty="0" smtClean="0"/>
                        <a:t> L1 action loaded (chosen depot)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sz="10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L2 action on route belonging to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chosen depot</a:t>
                      </a:r>
                      <a:endParaRPr lang="en-GB" sz="1600" dirty="0"/>
                    </a:p>
                  </a:txBody>
                  <a:tcPr anchor="ctr"/>
                </a:tc>
              </a:tr>
              <a:tr h="896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b="0" dirty="0" smtClean="0"/>
                        <a:t>Arc routing	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serve edge forward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sz="16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serve edge backward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action loaded</a:t>
                      </a:r>
                    </a:p>
                  </a:txBody>
                  <a:tcPr anchor="ctr"/>
                </a:tc>
              </a:tr>
              <a:tr h="10366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b="0" dirty="0" smtClean="0"/>
                        <a:t>Periodic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i="1" dirty="0" smtClean="0"/>
                        <a:t>n</a:t>
                      </a:r>
                      <a:r>
                        <a:rPr lang="en-GB" sz="1600" dirty="0" smtClean="0"/>
                        <a:t> actions	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Patterns specifying combinations of days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sz="10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Each route has a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day</a:t>
                      </a:r>
                      <a:endParaRPr lang="en-GB" sz="1600" dirty="0"/>
                    </a:p>
                  </a:txBody>
                  <a:tcPr anchor="ctr"/>
                </a:tc>
              </a:tr>
              <a:tr h="89654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b="0" dirty="0" smtClean="0"/>
                        <a:t>Pick-up deliver	</a:t>
                      </a:r>
                      <a:endParaRPr lang="en-GB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pickup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sz="16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1 x deliver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dirty="0" smtClean="0"/>
                        <a:t>Same route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1600" b="1" dirty="0" smtClean="0"/>
                        <a:t>Relative position -</a:t>
                      </a:r>
                      <a:r>
                        <a:rPr lang="en-GB" sz="1600" b="1" baseline="0" dirty="0" smtClean="0"/>
                        <a:t> </a:t>
                      </a:r>
                      <a:r>
                        <a:rPr lang="en-GB" sz="1600" b="0" baseline="0" dirty="0" smtClean="0"/>
                        <a:t>p</a:t>
                      </a:r>
                      <a:r>
                        <a:rPr lang="en-GB" sz="1600" dirty="0" smtClean="0"/>
                        <a:t>ickup before deliver</a:t>
                      </a:r>
                      <a:endParaRPr lang="en-GB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6024" y="620688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Clr>
                <a:schemeClr val="tx2"/>
              </a:buClr>
              <a:buSzPct val="60000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ARP space</a:t>
            </a:r>
            <a:r>
              <a:rPr lang="en-US" sz="2400" dirty="0" smtClean="0"/>
              <a:t>: within a single request, consider assignment of actions to routes and their relative positions (before/after).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Separate space per request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39825"/>
          </a:xfrm>
        </p:spPr>
        <p:txBody>
          <a:bodyPr/>
          <a:lstStyle/>
          <a:p>
            <a:r>
              <a:rPr lang="en-GB" dirty="0" smtClean="0"/>
              <a:t>M1 disjoint 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9076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sz="2400" dirty="0" smtClean="0"/>
              <a:t>‘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Learns</a:t>
            </a:r>
            <a:r>
              <a:rPr lang="en-US" sz="2400" dirty="0" smtClean="0"/>
              <a:t>’ assignment &amp; positional constraints</a:t>
            </a:r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US" sz="10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Request</a:t>
            </a: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 with actions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 R 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i="1" dirty="0" smtClean="0"/>
              <a:t>R</a:t>
            </a:r>
            <a:r>
              <a:rPr lang="en-US" sz="2000" dirty="0" smtClean="0"/>
              <a:t> owns user-defined constraints </a:t>
            </a:r>
            <a:r>
              <a:rPr lang="en-US" sz="2000" i="1" dirty="0" smtClean="0"/>
              <a:t>C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/>
              <a:t>C is function of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assignment &amp; relative positions </a:t>
            </a:r>
            <a:r>
              <a:rPr lang="en-US" sz="2000" dirty="0" smtClean="0"/>
              <a:t>only</a:t>
            </a:r>
            <a:endParaRPr lang="en-US" sz="2000" i="1" baseline="-25000" dirty="0" smtClean="0"/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/>
              <a:t>Relative position between 2 actions : -1, 0, +1</a:t>
            </a:r>
            <a:endParaRPr lang="en-US" sz="1000" i="1" baseline="-25000" dirty="0" smtClean="0"/>
          </a:p>
          <a:p>
            <a:pPr marL="742950" lvl="2" indent="-342900">
              <a:buClr>
                <a:schemeClr val="tx2"/>
              </a:buClr>
              <a:buNone/>
            </a:pPr>
            <a:endParaRPr lang="en-US" sz="10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US" sz="2400" dirty="0" err="1" smtClean="0"/>
              <a:t>Analyse</a:t>
            </a:r>
            <a:r>
              <a:rPr lang="en-US" sz="2400" dirty="0" smtClean="0"/>
              <a:t> ARP constraints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using inputs/outputs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>
                <a:sym typeface="Symbol"/>
              </a:rPr>
              <a:t>Identify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disjoint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regions</a:t>
            </a:r>
            <a:r>
              <a:rPr lang="en-US" sz="2000" dirty="0" smtClean="0">
                <a:sym typeface="Symbol"/>
              </a:rPr>
              <a:t> when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moving one action a time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>
                <a:sym typeface="Symbol"/>
              </a:rPr>
              <a:t>e.g. changing route for a pick-up deliver pair</a:t>
            </a:r>
          </a:p>
          <a:p>
            <a:pPr marL="742950" lvl="2" indent="-342900">
              <a:buClr>
                <a:schemeClr val="tx2"/>
              </a:buClr>
            </a:pPr>
            <a:endParaRPr lang="en-US" sz="1000" dirty="0" smtClean="0">
              <a:sym typeface="Symbol"/>
            </a:endParaRPr>
          </a:p>
          <a:p>
            <a:pPr marL="342900" lvl="1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Build set of ARP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start points </a:t>
            </a:r>
            <a:r>
              <a:rPr lang="en-US" sz="2400" dirty="0" smtClean="0">
                <a:cs typeface="Consolas" pitchFamily="49" charset="0"/>
                <a:sym typeface="Symbol"/>
              </a:rPr>
              <a:t>S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Moving from one to another </a:t>
            </a:r>
            <a:r>
              <a:rPr lang="en-US" sz="2000" dirty="0" smtClean="0">
                <a:cs typeface="Consolas" pitchFamily="49" charset="0"/>
                <a:sym typeface="Symbol"/>
              </a:rPr>
              <a:t>causes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constraint violation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000" dirty="0" smtClean="0">
                <a:cs typeface="Consolas" pitchFamily="49" charset="0"/>
                <a:sym typeface="Symbol"/>
              </a:rPr>
              <a:t>Explore using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greedy multi-start search </a:t>
            </a:r>
            <a:r>
              <a:rPr lang="en-US" sz="2000" dirty="0" smtClean="0">
                <a:cs typeface="Consolas" pitchFamily="49" charset="0"/>
                <a:sym typeface="Symbol"/>
              </a:rPr>
              <a:t>in ARP space</a:t>
            </a:r>
          </a:p>
          <a:p>
            <a:pPr marL="742950" lvl="2" indent="-342900">
              <a:buClr>
                <a:schemeClr val="tx2"/>
              </a:buClr>
            </a:pPr>
            <a:endParaRPr lang="en-US" dirty="0" smtClean="0">
              <a:sym typeface="Symbol"/>
            </a:endParaRPr>
          </a:p>
          <a:p>
            <a:pPr marL="742950" lvl="2" indent="-342900">
              <a:buClr>
                <a:schemeClr val="tx2"/>
              </a:buClr>
            </a:pPr>
            <a:endParaRPr lang="en-US" sz="24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27"/>
            <a:ext cx="8229600" cy="1139825"/>
          </a:xfrm>
        </p:spPr>
        <p:txBody>
          <a:bodyPr/>
          <a:lstStyle/>
          <a:p>
            <a:r>
              <a:rPr lang="en-GB" sz="3600" dirty="0" smtClean="0"/>
              <a:t>M1 disjoint search –</a:t>
            </a:r>
            <a:br>
              <a:rPr lang="en-GB" sz="3600" dirty="0" smtClean="0"/>
            </a:br>
            <a:r>
              <a:rPr lang="en-GB" sz="3600" dirty="0" smtClean="0"/>
              <a:t>start points generated for problems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None/>
            </a:pPr>
            <a:endParaRPr lang="en-US" dirty="0" smtClean="0"/>
          </a:p>
          <a:p>
            <a:pPr marL="742950" lvl="2" indent="-342900">
              <a:buClr>
                <a:schemeClr val="tx2"/>
              </a:buClr>
            </a:pPr>
            <a:endParaRPr lang="en-US" sz="24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US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528" y="1324992"/>
          <a:ext cx="8640960" cy="5056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672408"/>
                <a:gridCol w="3384376"/>
              </a:tblGrid>
              <a:tr h="614572">
                <a:tc>
                  <a:txBody>
                    <a:bodyPr/>
                    <a:lstStyle/>
                    <a:p>
                      <a:r>
                        <a:rPr lang="en-GB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Actions in request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Start points generated</a:t>
                      </a:r>
                      <a:endParaRPr lang="en-GB" dirty="0"/>
                    </a:p>
                  </a:txBody>
                  <a:tcPr/>
                </a:tc>
              </a:tr>
              <a:tr h="111044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2000" dirty="0" smtClean="0"/>
                        <a:t>2-echelon	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i="1" dirty="0" smtClean="0"/>
                        <a:t>|depots| </a:t>
                      </a:r>
                      <a:r>
                        <a:rPr lang="en-GB" dirty="0" smtClean="0"/>
                        <a:t>x L1 move to depot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1 x L2 serve customer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One start point per depot</a:t>
                      </a:r>
                      <a:endParaRPr lang="en-GB" dirty="0"/>
                    </a:p>
                  </a:txBody>
                  <a:tcPr anchor="ctr"/>
                </a:tc>
              </a:tr>
              <a:tr h="111044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2000" dirty="0" smtClean="0"/>
                        <a:t>Arc routing	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1 x serve arc forward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1 x serve arc backward	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One with forward loaded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baseline="0" dirty="0" smtClean="0"/>
                        <a:t>One with backwards loaded</a:t>
                      </a:r>
                      <a:endParaRPr lang="en-GB" dirty="0" smtClean="0"/>
                    </a:p>
                  </a:txBody>
                  <a:tcPr anchor="ctr"/>
                </a:tc>
              </a:tr>
              <a:tr h="111044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2000" dirty="0" smtClean="0"/>
                        <a:t>Periodic	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i="1" dirty="0" smtClean="0"/>
                        <a:t>n</a:t>
                      </a:r>
                      <a:r>
                        <a:rPr lang="en-GB" dirty="0" smtClean="0"/>
                        <a:t> actions	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Number of start points </a:t>
                      </a:r>
                      <a:r>
                        <a:rPr lang="en-GB" dirty="0" smtClean="0">
                          <a:sym typeface="Symbol"/>
                        </a:rPr>
                        <a:t> number</a:t>
                      </a:r>
                      <a:r>
                        <a:rPr lang="en-GB" baseline="0" dirty="0" smtClean="0">
                          <a:sym typeface="Symbol"/>
                        </a:rPr>
                        <a:t> of visit patterns</a:t>
                      </a:r>
                      <a:endParaRPr lang="en-GB" dirty="0"/>
                    </a:p>
                  </a:txBody>
                  <a:tcPr anchor="ctr"/>
                </a:tc>
              </a:tr>
              <a:tr h="111044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sz="2000" dirty="0" smtClean="0"/>
                        <a:t>Pick-up deliver	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1 x pickup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n-GB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1 x deliver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/>
                        <a:t>One start point per </a:t>
                      </a:r>
                      <a:r>
                        <a:rPr lang="en-GB" baseline="0" dirty="0" smtClean="0"/>
                        <a:t>route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M1 disjoint search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352928" cy="1944215"/>
          </a:xfrm>
        </p:spPr>
        <p:txBody>
          <a:bodyPr/>
          <a:lstStyle/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ARP start points generated in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ARP space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dirty="0" smtClean="0">
                <a:cs typeface="Consolas" pitchFamily="49" charset="0"/>
                <a:sym typeface="Symbol"/>
              </a:rPr>
              <a:t>Solution contains only single request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Full </a:t>
            </a:r>
            <a:r>
              <a:rPr lang="en-US" sz="2800" dirty="0" err="1" smtClean="0">
                <a:cs typeface="Consolas" pitchFamily="49" charset="0"/>
                <a:sym typeface="Symbol"/>
              </a:rPr>
              <a:t>optimisation</a:t>
            </a:r>
            <a:r>
              <a:rPr lang="en-US" sz="2800" dirty="0" smtClean="0">
                <a:cs typeface="Consolas" pitchFamily="49" charset="0"/>
                <a:sym typeface="Symbol"/>
              </a:rPr>
              <a:t> performed in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full space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dirty="0" smtClean="0">
                <a:cs typeface="Consolas" pitchFamily="49" charset="0"/>
                <a:sym typeface="Symbol"/>
              </a:rPr>
              <a:t>Solution contains all requests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9552" y="2708920"/>
            <a:ext cx="8003232" cy="252028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2" indent="-342900" eaLnBrk="1" hangingPunct="1"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For each </a:t>
            </a:r>
            <a:r>
              <a:rPr lang="en-US" sz="2400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Consolas" pitchFamily="49" charset="0"/>
                <a:sym typeface="Symbol"/>
              </a:rPr>
              <a:t>start point </a:t>
            </a: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Consolas" pitchFamily="49" charset="0"/>
                <a:sym typeface="Symbol"/>
              </a:rPr>
              <a:t>in a </a:t>
            </a:r>
            <a:r>
              <a:rPr lang="en-US" sz="2400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  <a:cs typeface="Consolas" pitchFamily="49" charset="0"/>
                <a:sym typeface="Symbol"/>
              </a:rPr>
              <a:t>request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nsolas" pitchFamily="49" charset="0"/>
              <a:cs typeface="Consolas" pitchFamily="49" charset="0"/>
              <a:sym typeface="Symbol"/>
            </a:endParaRPr>
          </a:p>
          <a:p>
            <a:pPr marL="74295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Move actions to start point positions</a:t>
            </a:r>
          </a:p>
          <a:p>
            <a:pPr marL="74295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For each action</a:t>
            </a:r>
          </a:p>
          <a:p>
            <a:pPr marL="1200150" marR="0" lvl="3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Calculate feasible assignments and relative positions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arp</a:t>
            </a:r>
            <a:r>
              <a:rPr kumimoji="0" lang="en-US" sz="22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i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  P (can be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cached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)</a:t>
            </a:r>
          </a:p>
          <a:p>
            <a:pPr marL="1200150" marR="0" lvl="3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Move to best full space position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p</a:t>
            </a:r>
            <a:r>
              <a:rPr kumimoji="0" lang="en-US" sz="22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j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 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arp</a:t>
            </a:r>
            <a:r>
              <a:rPr kumimoji="0" lang="en-US" sz="22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i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nsolas" pitchFamily="49" charset="0"/>
                <a:cs typeface="Consolas" pitchFamily="49" charset="0"/>
                <a:sym typeface="Symbol"/>
              </a:rPr>
              <a:t>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9512" y="5373216"/>
            <a:ext cx="8496944" cy="1944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tabLst/>
              <a:defRPr/>
            </a:pPr>
            <a:r>
              <a:rPr lang="en-US" sz="2800" kern="0" noProof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Consolas" pitchFamily="49" charset="0"/>
                <a:sym typeface="Symbol"/>
              </a:rPr>
              <a:t>Efficiency</a:t>
            </a:r>
            <a:r>
              <a:rPr lang="en-US" sz="2800" kern="0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Consolas" pitchFamily="49" charset="0"/>
                <a:sym typeface="Symbol"/>
              </a:rPr>
              <a:t> is </a:t>
            </a:r>
            <a:r>
              <a:rPr lang="en-US" sz="2800" kern="0" noProof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Consolas" pitchFamily="49" charset="0"/>
                <a:sym typeface="Symbol"/>
              </a:rPr>
              <a:t>problem dependent</a:t>
            </a:r>
          </a:p>
          <a:p>
            <a:pPr marL="1200150" lvl="3" indent="-342900" eaLnBrk="1" hangingPunct="1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cs typeface="Consolas" pitchFamily="49" charset="0"/>
                <a:sym typeface="Symbol"/>
              </a:rPr>
              <a:t>Reusability of search results </a:t>
            </a:r>
            <a:r>
              <a:rPr kumimoji="0" 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cs typeface="Consolas" pitchFamily="49" charset="0"/>
                <a:sym typeface="Symbol"/>
              </a:rPr>
              <a:t>from different start points? (100% for 2-ech,</a:t>
            </a:r>
            <a:r>
              <a:rPr kumimoji="0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cs typeface="Consolas" pitchFamily="49" charset="0"/>
                <a:sym typeface="Symbol"/>
              </a:rPr>
              <a:t> CARP, PDVRP)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cs typeface="Consolas" pitchFamily="49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39825"/>
          </a:xfrm>
        </p:spPr>
        <p:txBody>
          <a:bodyPr/>
          <a:lstStyle/>
          <a:p>
            <a:r>
              <a:rPr lang="en-GB" sz="4000" dirty="0" smtClean="0"/>
              <a:t>Experiments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70483"/>
            <a:ext cx="8507288" cy="4530725"/>
          </a:xfrm>
        </p:spPr>
        <p:txBody>
          <a:bodyPr/>
          <a:lstStyle/>
          <a:p>
            <a:pPr marL="742950" lvl="2" indent="-342900">
              <a:buClr>
                <a:schemeClr val="tx2"/>
              </a:buClr>
            </a:pPr>
            <a:r>
              <a:rPr lang="en-US" sz="2800" dirty="0" err="1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Optimiser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 engine components: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M1 disjoint search for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move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Swap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,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two-opt </a:t>
            </a:r>
            <a:r>
              <a:rPr lang="en-US" sz="2400" dirty="0" smtClean="0">
                <a:cs typeface="Consolas" pitchFamily="49" charset="0"/>
                <a:sym typeface="Symbol"/>
              </a:rPr>
              <a:t>improvement heuristics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cs typeface="Consolas" pitchFamily="49" charset="0"/>
              <a:sym typeface="Symbol"/>
            </a:endParaRP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Controlled by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genetic algorithm </a:t>
            </a:r>
            <a:r>
              <a:rPr lang="en-US" sz="2400" dirty="0" smtClean="0">
                <a:cs typeface="Consolas" pitchFamily="49" charset="0"/>
                <a:sym typeface="Symbol"/>
              </a:rPr>
              <a:t>(hybrid)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Experiments on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2-echelon</a:t>
            </a:r>
            <a:r>
              <a:rPr lang="en-US" sz="2800" dirty="0" smtClean="0">
                <a:cs typeface="Consolas" pitchFamily="49" charset="0"/>
                <a:sym typeface="Symbol"/>
              </a:rPr>
              <a:t>,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CARP</a:t>
            </a:r>
            <a:r>
              <a:rPr lang="en-US" sz="2800" dirty="0" smtClean="0">
                <a:cs typeface="Consolas" pitchFamily="49" charset="0"/>
                <a:sym typeface="Symbol"/>
              </a:rPr>
              <a:t>,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periodic</a:t>
            </a:r>
            <a:r>
              <a:rPr lang="en-US" sz="2800" dirty="0" smtClean="0">
                <a:cs typeface="Consolas" pitchFamily="49" charset="0"/>
                <a:sym typeface="Symbol"/>
              </a:rPr>
              <a:t>,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pickup-deliver</a:t>
            </a:r>
            <a:r>
              <a:rPr lang="en-US" sz="2800" dirty="0" smtClean="0">
                <a:cs typeface="Consolas" pitchFamily="49" charset="0"/>
                <a:sym typeface="Symbol"/>
              </a:rPr>
              <a:t> and single action problems –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VRPTW</a:t>
            </a:r>
            <a:r>
              <a:rPr lang="en-US" sz="2800" dirty="0" smtClean="0">
                <a:cs typeface="Consolas" pitchFamily="49" charset="0"/>
                <a:sym typeface="Symbol"/>
              </a:rPr>
              <a:t> and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multi-trip VRP</a:t>
            </a:r>
            <a:r>
              <a:rPr lang="en-US" sz="2800" dirty="0" smtClean="0">
                <a:cs typeface="Consolas" pitchFamily="49" charset="0"/>
                <a:sym typeface="Symbol"/>
              </a:rPr>
              <a:t>.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Java implementation.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Max runtime 30 minutes on 4-6 CPUs.</a:t>
            </a:r>
            <a:endParaRPr lang="en-US" sz="2400" dirty="0" smtClean="0">
              <a:cs typeface="Consolas" pitchFamily="49" charset="0"/>
              <a:sym typeface="Symbol"/>
            </a:endParaRPr>
          </a:p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Performance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compared to more problem-tailored approaches?</a:t>
            </a:r>
          </a:p>
          <a:p>
            <a:pPr marL="742950" lvl="2" indent="-342900">
              <a:buClr>
                <a:schemeClr val="tx2"/>
              </a:buClr>
            </a:pPr>
            <a:endParaRPr lang="en-US" sz="2800" dirty="0" smtClean="0">
              <a:solidFill>
                <a:schemeClr val="tx1">
                  <a:lumMod val="95000"/>
                </a:schemeClr>
              </a:solidFill>
              <a:cs typeface="Consolas" pitchFamily="49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Results (multi-action requests)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981075"/>
          <a:ext cx="8713089" cy="461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27"/>
                <a:gridCol w="1244727"/>
                <a:gridCol w="1244727"/>
                <a:gridCol w="1244727"/>
                <a:gridCol w="1141896"/>
                <a:gridCol w="1347558"/>
                <a:gridCol w="1244727"/>
              </a:tblGrid>
              <a:tr h="74948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Problem type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 of requests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 inst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 same vehicles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 &lt;= BKS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RPD from BKS</a:t>
                      </a:r>
                    </a:p>
                  </a:txBody>
                  <a:tcPr marL="9525" marR="9525" marT="9525" marB="0"/>
                </a:tc>
              </a:tr>
              <a:tr h="64382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2-echelon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Perboli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et al. 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Crainic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et al.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50 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omitted &lt; 50)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 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en-GB" sz="1800" b="1" i="0" u="none" strike="noStrike" dirty="0" smtClean="0">
                          <a:solidFill>
                            <a:srgbClr val="00B050"/>
                          </a:solidFill>
                          <a:latin typeface="+mn-lt"/>
                        </a:rPr>
                        <a:t>(</a:t>
                      </a:r>
                      <a:r>
                        <a:rPr lang="en-GB" sz="1800" b="1" i="0" u="none" strike="noStrike" dirty="0">
                          <a:solidFill>
                            <a:srgbClr val="00B050"/>
                          </a:solidFill>
                          <a:latin typeface="+mn-lt"/>
                        </a:rPr>
                        <a:t>7 better)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0.56%</a:t>
                      </a:r>
                    </a:p>
                  </a:txBody>
                  <a:tcPr marL="9525" marR="9525" marT="9525" marB="0" anchor="ctr"/>
                </a:tc>
              </a:tr>
              <a:tr h="643822">
                <a:tc vMerge="1">
                  <a:txBody>
                    <a:bodyPr/>
                    <a:lstStyle/>
                    <a:p>
                      <a:pPr algn="ctr" fontAlgn="t"/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Hemmelmayr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et 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  <a:p>
                      <a:pPr algn="ctr" fontAlgn="t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(omitted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&gt;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7.41%</a:t>
                      </a:r>
                    </a:p>
                  </a:txBody>
                  <a:tcPr marL="9525" marR="9525" marT="9525" marB="0" anchor="ctr"/>
                </a:tc>
              </a:tr>
              <a:tr h="64382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CARP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val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egl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39-190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1.42%</a:t>
                      </a:r>
                    </a:p>
                  </a:txBody>
                  <a:tcPr marL="9525" marR="9525" marT="9525" marB="0" anchor="ctr"/>
                </a:tc>
              </a:tr>
              <a:tr h="64382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Periodic VRP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Cordeau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20-192</a:t>
                      </a:r>
                    </a:p>
                    <a:p>
                      <a:pPr algn="ctr" fontAlgn="t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(omitted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&gt;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200)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2.97%</a:t>
                      </a:r>
                    </a:p>
                  </a:txBody>
                  <a:tcPr marL="9525" marR="9525" marT="9525" marB="0" anchor="ctr"/>
                </a:tc>
              </a:tr>
              <a:tr h="64382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Pickup deliver</a:t>
                      </a:r>
                    </a:p>
                    <a:p>
                      <a:pPr algn="ctr" fontAlgn="t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VRPTW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 &amp;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Lim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0.50%</a:t>
                      </a:r>
                    </a:p>
                  </a:txBody>
                  <a:tcPr marL="9525" marR="9525" marT="9525" marB="0" anchor="ctr"/>
                </a:tc>
              </a:tr>
              <a:tr h="643822">
                <a:tc vMerge="1">
                  <a:txBody>
                    <a:bodyPr/>
                    <a:lstStyle/>
                    <a:p>
                      <a:pPr algn="ctr" fontAlgn="t"/>
                      <a:endParaRPr lang="en-GB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7.41%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Results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4530725"/>
          </a:xfrm>
        </p:spPr>
        <p:txBody>
          <a:bodyPr/>
          <a:lstStyle/>
          <a:p>
            <a:pPr marL="742950" lvl="2" indent="-342900">
              <a:buClr>
                <a:schemeClr val="tx2"/>
              </a:buClr>
            </a:pP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Performance</a:t>
            </a:r>
            <a:r>
              <a:rPr lang="en-GB" sz="3200" dirty="0" smtClean="0"/>
              <a:t> relative to BKS dependent on 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# of requests </a:t>
            </a:r>
            <a:r>
              <a:rPr lang="en-GB" sz="3200" dirty="0" smtClean="0"/>
              <a:t>in problem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sz="3200" dirty="0" smtClean="0"/>
              <a:t>‘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Good performance limit</a:t>
            </a:r>
            <a:r>
              <a:rPr lang="en-GB" sz="3200" dirty="0" smtClean="0"/>
              <a:t>’ L 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sz="2800" dirty="0" smtClean="0"/>
              <a:t>~ 100 </a:t>
            </a:r>
            <a:r>
              <a:rPr lang="en-GB" sz="2800" dirty="0" smtClean="0">
                <a:sym typeface="Symbol"/>
              </a:rPr>
              <a:t> L  200 </a:t>
            </a:r>
            <a:r>
              <a:rPr lang="en-GB" sz="2400" dirty="0" smtClean="0">
                <a:sym typeface="Symbol"/>
              </a:rPr>
              <a:t>(lower for 2-ech)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sz="2800" dirty="0" smtClean="0">
                <a:sym typeface="Symbol"/>
              </a:rPr>
              <a:t>Deviation from BKS ~ 0.5-3%</a:t>
            </a:r>
            <a:endParaRPr lang="en-GB" sz="2800" dirty="0" smtClean="0"/>
          </a:p>
          <a:p>
            <a:pPr marL="742950" lvl="2" indent="-342900">
              <a:buClr>
                <a:schemeClr val="tx2"/>
              </a:buClr>
            </a:pPr>
            <a:r>
              <a:rPr lang="en-GB" sz="3200" dirty="0" smtClean="0"/>
              <a:t>Similar results for 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</a:rPr>
              <a:t>single action request </a:t>
            </a:r>
            <a:r>
              <a:rPr lang="en-GB" sz="3200" dirty="0" smtClean="0"/>
              <a:t>problems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sz="2800" dirty="0" smtClean="0"/>
              <a:t>Multi-trip VRP &amp; VRPTW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Comparison to other approaches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4530725"/>
          </a:xfrm>
        </p:spPr>
        <p:txBody>
          <a:bodyPr/>
          <a:lstStyle/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Compared to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other (meta) heuristic </a:t>
            </a:r>
            <a:r>
              <a:rPr lang="en-US" sz="2800" dirty="0" smtClean="0">
                <a:cs typeface="Consolas" pitchFamily="49" charset="0"/>
                <a:sym typeface="Symbol"/>
              </a:rPr>
              <a:t>VRP solvers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Less </a:t>
            </a:r>
            <a:r>
              <a:rPr lang="en-US" sz="2400" dirty="0" err="1" smtClean="0">
                <a:cs typeface="Consolas" pitchFamily="49" charset="0"/>
                <a:sym typeface="Symbol"/>
              </a:rPr>
              <a:t>specialised</a:t>
            </a:r>
            <a:endParaRPr lang="en-US" sz="2400" dirty="0" smtClean="0">
              <a:cs typeface="Consolas" pitchFamily="49" charset="0"/>
              <a:sym typeface="Symbol"/>
            </a:endParaRP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Can’t handle larger instances (yet)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err="1" smtClean="0">
                <a:cs typeface="Consolas" pitchFamily="49" charset="0"/>
                <a:sym typeface="Symbol"/>
              </a:rPr>
              <a:t>Optimises</a:t>
            </a:r>
            <a:r>
              <a:rPr lang="en-US" sz="2400" dirty="0" smtClean="0">
                <a:cs typeface="Consolas" pitchFamily="49" charset="0"/>
                <a:sym typeface="Symbol"/>
              </a:rPr>
              <a:t> broader range of problems than other models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without including problem specific heuristics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Compared to general approaches - 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mathematical programming </a:t>
            </a:r>
            <a:r>
              <a:rPr lang="en-US" sz="2800" dirty="0" smtClean="0">
                <a:cs typeface="Consolas" pitchFamily="49" charset="0"/>
                <a:sym typeface="Symbol"/>
              </a:rPr>
              <a:t>techniques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More </a:t>
            </a:r>
            <a:r>
              <a:rPr lang="en-US" sz="2400" dirty="0" err="1" smtClean="0">
                <a:cs typeface="Consolas" pitchFamily="49" charset="0"/>
                <a:sym typeface="Symbol"/>
              </a:rPr>
              <a:t>specialised</a:t>
            </a:r>
            <a:r>
              <a:rPr lang="en-US" sz="2400" dirty="0" smtClean="0">
                <a:cs typeface="Consolas" pitchFamily="49" charset="0"/>
                <a:sym typeface="Symbol"/>
              </a:rPr>
              <a:t> (assume routing problem)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Handles larger instances</a:t>
            </a:r>
          </a:p>
          <a:p>
            <a:pPr marL="1200150" lvl="3" indent="-342900">
              <a:buClr>
                <a:schemeClr val="tx2"/>
              </a:buClr>
            </a:pPr>
            <a:endParaRPr lang="en-US" dirty="0" smtClean="0">
              <a:cs typeface="Consolas" pitchFamily="49" charset="0"/>
              <a:sym typeface="Symbol"/>
            </a:endParaRPr>
          </a:p>
          <a:p>
            <a:pPr marL="742950" lvl="2" indent="-342900">
              <a:buClr>
                <a:schemeClr val="tx2"/>
              </a:buClr>
            </a:pPr>
            <a:endParaRPr lang="en-US" sz="2800" dirty="0" smtClean="0">
              <a:solidFill>
                <a:schemeClr val="tx1">
                  <a:lumMod val="95000"/>
                </a:schemeClr>
              </a:solidFill>
              <a:cs typeface="Consolas" pitchFamily="49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Conclusions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4530725"/>
          </a:xfrm>
        </p:spPr>
        <p:txBody>
          <a:bodyPr/>
          <a:lstStyle/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Whole model occupies ‘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niche</a:t>
            </a:r>
            <a:r>
              <a:rPr lang="en-US" sz="2800" dirty="0" smtClean="0">
                <a:cs typeface="Consolas" pitchFamily="49" charset="0"/>
                <a:sym typeface="Symbol"/>
              </a:rPr>
              <a:t>’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Competitive solution quality for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small-to-medium</a:t>
            </a:r>
            <a:r>
              <a:rPr lang="en-US" sz="2400" dirty="0" smtClean="0">
                <a:cs typeface="Consolas" pitchFamily="49" charset="0"/>
                <a:sym typeface="Symbol"/>
              </a:rPr>
              <a:t> size problems whilst solving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 wider problem range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More work needed for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 larger instances</a:t>
            </a:r>
          </a:p>
          <a:p>
            <a:pPr marL="742950" lvl="2" indent="-342900">
              <a:buClr>
                <a:schemeClr val="tx2"/>
              </a:buClr>
            </a:pPr>
            <a:r>
              <a:rPr lang="en-US" sz="2800" dirty="0" smtClean="0">
                <a:cs typeface="Consolas" pitchFamily="49" charset="0"/>
                <a:sym typeface="Symbol"/>
              </a:rPr>
              <a:t>M1 disjoint search most useful outcome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Simple technique easily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applicable to other VRP models </a:t>
            </a: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Simple move heuristic 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can </a:t>
            </a:r>
            <a:r>
              <a:rPr lang="en-US" sz="2400" dirty="0" err="1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optimise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cs typeface="Consolas" pitchFamily="49" charset="0"/>
                <a:sym typeface="Symbol"/>
              </a:rPr>
              <a:t> more complex positional constraints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cs typeface="Consolas" pitchFamily="49" charset="0"/>
              <a:sym typeface="Symbol"/>
            </a:endParaRPr>
          </a:p>
          <a:p>
            <a:pPr marL="1200150" lvl="3" indent="-342900">
              <a:buClr>
                <a:schemeClr val="tx2"/>
              </a:buClr>
            </a:pPr>
            <a:r>
              <a:rPr lang="en-US" sz="2400" dirty="0" smtClean="0">
                <a:cs typeface="Consolas" pitchFamily="49" charset="0"/>
                <a:sym typeface="Symbol"/>
              </a:rPr>
              <a:t>Work needed on cases where search results re-usable between start points</a:t>
            </a:r>
          </a:p>
          <a:p>
            <a:pPr marL="1657350" lvl="4" indent="-342900">
              <a:buClr>
                <a:schemeClr val="tx2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cs typeface="Consolas" pitchFamily="49" charset="0"/>
                <a:sym typeface="Symbol"/>
              </a:rPr>
              <a:t>Best insertion caching</a:t>
            </a:r>
            <a:r>
              <a:rPr lang="en-US" sz="2400" dirty="0" smtClean="0">
                <a:cs typeface="Consolas" pitchFamily="49" charset="0"/>
                <a:sym typeface="Symbol"/>
              </a:rPr>
              <a:t>?</a:t>
            </a:r>
          </a:p>
          <a:p>
            <a:pPr marL="742950" lvl="2" indent="-342900">
              <a:buClr>
                <a:schemeClr val="tx2"/>
              </a:buClr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  <a:cs typeface="Consolas" pitchFamily="49" charset="0"/>
              <a:sym typeface="Symbol"/>
            </a:endParaRPr>
          </a:p>
          <a:p>
            <a:pPr marL="1200150" lvl="3" indent="-342900">
              <a:buClr>
                <a:schemeClr val="tx2"/>
              </a:buClr>
            </a:pPr>
            <a:endParaRPr lang="en-US" dirty="0" smtClean="0">
              <a:cs typeface="Consolas" pitchFamily="49" charset="0"/>
              <a:sym typeface="Symbol"/>
            </a:endParaRPr>
          </a:p>
          <a:p>
            <a:pPr marL="742950" lvl="2" indent="-342900">
              <a:buClr>
                <a:schemeClr val="tx2"/>
              </a:buClr>
            </a:pPr>
            <a:endParaRPr lang="en-US" sz="2800" dirty="0" smtClean="0">
              <a:solidFill>
                <a:schemeClr val="tx1">
                  <a:lumMod val="95000"/>
                </a:schemeClr>
              </a:solidFill>
              <a:cs typeface="Consolas" pitchFamily="49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39825"/>
          </a:xfrm>
        </p:spPr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30725"/>
          </a:xfrm>
        </p:spPr>
        <p:txBody>
          <a:bodyPr/>
          <a:lstStyle/>
          <a:p>
            <a:r>
              <a:rPr lang="en-GB" sz="2800" dirty="0" smtClean="0"/>
              <a:t>A single VRP model &amp; optimiser for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different and novel real-world problems</a:t>
            </a:r>
          </a:p>
          <a:p>
            <a:pPr lvl="1"/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onfigurable</a:t>
            </a:r>
            <a:r>
              <a:rPr lang="en-GB" sz="2400" dirty="0" smtClean="0"/>
              <a:t> by a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non-specialist</a:t>
            </a:r>
            <a:r>
              <a:rPr lang="en-GB" sz="2400" dirty="0" smtClean="0"/>
              <a:t> user</a:t>
            </a:r>
          </a:p>
          <a:p>
            <a:pPr lvl="1"/>
            <a:r>
              <a:rPr lang="en-GB" sz="2400" dirty="0" smtClean="0"/>
              <a:t>e.g.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Excel user</a:t>
            </a:r>
          </a:p>
          <a:p>
            <a:r>
              <a:rPr lang="en-GB" sz="2800" dirty="0" smtClean="0"/>
              <a:t>Problem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definable</a:t>
            </a:r>
            <a:r>
              <a:rPr lang="en-GB" sz="2800" dirty="0" smtClean="0"/>
              <a:t> without restrictions on form of cost/constraint functions</a:t>
            </a:r>
          </a:p>
          <a:p>
            <a:pPr lvl="1"/>
            <a:r>
              <a:rPr lang="en-GB" sz="2400" dirty="0" smtClean="0"/>
              <a:t>Users write constraint functions in a language they understand</a:t>
            </a:r>
          </a:p>
          <a:p>
            <a:pPr lvl="1"/>
            <a:r>
              <a:rPr lang="en-GB" sz="2400" dirty="0" smtClean="0"/>
              <a:t>Exclude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mathematical programming </a:t>
            </a:r>
            <a:r>
              <a:rPr lang="en-GB" sz="2400" dirty="0" smtClean="0"/>
              <a:t>approaches…</a:t>
            </a:r>
          </a:p>
          <a:p>
            <a:r>
              <a:rPr lang="en-GB" sz="2800" dirty="0" smtClean="0"/>
              <a:t>Solution quality needs to be ‘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good enough</a:t>
            </a:r>
            <a:r>
              <a:rPr lang="en-GB" sz="2800" dirty="0" smtClean="0"/>
              <a:t>’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Useful not optimal</a:t>
            </a:r>
          </a:p>
          <a:p>
            <a:pPr lvl="1"/>
            <a:r>
              <a:rPr lang="en-GB" sz="2400" dirty="0" smtClean="0"/>
              <a:t>(Problem tailored approaches will be better)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GB" dirty="0" smtClean="0"/>
              <a:t>A way to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describe</a:t>
            </a:r>
            <a:r>
              <a:rPr lang="en-GB" dirty="0" smtClean="0"/>
              <a:t> a VRP model</a:t>
            </a:r>
          </a:p>
          <a:p>
            <a:pPr lvl="1"/>
            <a:r>
              <a:rPr lang="en-GB" dirty="0" smtClean="0"/>
              <a:t>Rich model?</a:t>
            </a:r>
          </a:p>
          <a:p>
            <a:pPr lvl="1"/>
            <a:r>
              <a:rPr lang="en-GB" dirty="0" smtClean="0"/>
              <a:t>Domain specific language (e.g. MARS)?</a:t>
            </a:r>
          </a:p>
          <a:p>
            <a:pPr lvl="1">
              <a:buNone/>
            </a:pPr>
            <a:endParaRPr lang="en-GB" sz="20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GB" dirty="0" smtClean="0"/>
              <a:t>Efficient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evaluation</a:t>
            </a:r>
            <a:r>
              <a:rPr lang="en-GB" dirty="0" smtClean="0"/>
              <a:t> of a solution</a:t>
            </a:r>
          </a:p>
          <a:p>
            <a:pPr lvl="1"/>
            <a:r>
              <a:rPr lang="en-GB" dirty="0" smtClean="0"/>
              <a:t>Incremental evaluation</a:t>
            </a:r>
          </a:p>
          <a:p>
            <a:pPr lvl="1">
              <a:buNone/>
            </a:pPr>
            <a:endParaRPr lang="en-GB" sz="20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GB" dirty="0" smtClean="0"/>
              <a:t>An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optimisation</a:t>
            </a:r>
            <a:r>
              <a:rPr lang="en-GB" dirty="0" smtClean="0"/>
              <a:t> algorithm</a:t>
            </a:r>
          </a:p>
          <a:p>
            <a:pPr lvl="1"/>
            <a:r>
              <a:rPr lang="en-GB" b="1" dirty="0" smtClean="0"/>
              <a:t>The hardest part by far…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Brief model description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r>
              <a:rPr lang="en-GB" sz="2800" dirty="0" smtClean="0"/>
              <a:t>Entities</a:t>
            </a:r>
          </a:p>
          <a:p>
            <a:pPr lvl="1"/>
            <a:r>
              <a:rPr lang="en-GB" sz="2400" dirty="0" smtClean="0"/>
              <a:t>Routes (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actors</a:t>
            </a:r>
            <a:r>
              <a:rPr lang="en-GB" sz="2400" dirty="0" smtClean="0"/>
              <a:t>) split into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sections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Actions</a:t>
            </a:r>
            <a:r>
              <a:rPr lang="en-GB" sz="2400" dirty="0" smtClean="0"/>
              <a:t> (stops or served arcs)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Events</a:t>
            </a:r>
            <a:r>
              <a:rPr lang="en-GB" sz="2400" dirty="0" smtClean="0"/>
              <a:t> within actions</a:t>
            </a:r>
          </a:p>
          <a:p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User defined functions</a:t>
            </a:r>
          </a:p>
          <a:p>
            <a:pPr lvl="1"/>
            <a:r>
              <a:rPr lang="en-GB" sz="2400" dirty="0" smtClean="0"/>
              <a:t>Like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formula</a:t>
            </a:r>
            <a:r>
              <a:rPr lang="en-GB" sz="2400" dirty="0" smtClean="0"/>
              <a:t> fields in Excel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Cost</a:t>
            </a:r>
            <a:r>
              <a:rPr lang="en-GB" sz="2400" dirty="0" smtClean="0"/>
              <a:t> functions</a:t>
            </a:r>
          </a:p>
          <a:p>
            <a:pPr lvl="1" algn="ctr">
              <a:buNone/>
            </a:pP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cost(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TimeWindowViolation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max(time() –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lateTimeWindow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, 0))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No restrictions placed on functional form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Brief model description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4539"/>
            <a:ext cx="8229600" cy="453072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GB" dirty="0" smtClean="0"/>
              <a:t>Each route modelled as a separate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discrete event simulation </a:t>
            </a:r>
            <a:r>
              <a:rPr lang="en-GB" dirty="0" smtClean="0"/>
              <a:t>(DES)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Supports incremental evaluation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Assume routes non-interacting</a:t>
            </a:r>
          </a:p>
          <a:p>
            <a:pPr marL="742950" lvl="2" indent="-342900">
              <a:buClr>
                <a:schemeClr val="tx2"/>
              </a:buClr>
              <a:buNone/>
            </a:pPr>
            <a:endParaRPr lang="en-GB" sz="2000" dirty="0" smtClean="0"/>
          </a:p>
          <a:p>
            <a:pPr marL="342900" lvl="1" indent="-342900">
              <a:buClr>
                <a:schemeClr val="tx2"/>
              </a:buClr>
            </a:pPr>
            <a:r>
              <a:rPr lang="en-GB" dirty="0" smtClean="0"/>
              <a:t>Route has a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endParaRPr lang="en-GB" dirty="0" smtClean="0"/>
          </a:p>
          <a:p>
            <a:pPr marL="742950" lvl="2" indent="-342900">
              <a:buClr>
                <a:schemeClr val="tx2"/>
              </a:buClr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Quantities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current time </a:t>
            </a:r>
            <a:r>
              <a:rPr lang="en-GB" dirty="0" smtClean="0"/>
              <a:t>held in the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State also available for other objects</a:t>
            </a:r>
          </a:p>
          <a:p>
            <a:pPr marL="742950" lvl="2" indent="-342900">
              <a:buClr>
                <a:schemeClr val="tx2"/>
              </a:buClr>
              <a:buNone/>
            </a:pPr>
            <a:endParaRPr lang="en-GB" sz="2000" dirty="0" smtClean="0"/>
          </a:p>
          <a:p>
            <a:pPr marL="342900" lvl="1" indent="-342900">
              <a:buClr>
                <a:schemeClr val="tx2"/>
              </a:buClr>
            </a:pPr>
            <a:r>
              <a:rPr lang="en-GB" dirty="0" smtClean="0"/>
              <a:t>Actions (stops, serve) own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events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Events</a:t>
            </a:r>
            <a:r>
              <a:rPr lang="en-GB" dirty="0" smtClean="0"/>
              <a:t> can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change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state</a:t>
            </a:r>
            <a:r>
              <a:rPr lang="en-GB" dirty="0" smtClean="0"/>
              <a:t> or add to cost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Set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add</a:t>
            </a:r>
            <a:r>
              <a:rPr lang="en-GB" dirty="0" smtClean="0"/>
              <a:t> quantities, increment time…</a:t>
            </a:r>
          </a:p>
          <a:p>
            <a:pPr marL="342900" lvl="1" indent="-342900">
              <a:buClr>
                <a:schemeClr val="tx2"/>
              </a:buClr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Brief model description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4539"/>
            <a:ext cx="8229600" cy="4530725"/>
          </a:xfrm>
        </p:spPr>
        <p:txBody>
          <a:bodyPr/>
          <a:lstStyle/>
          <a:p>
            <a:r>
              <a:rPr lang="en-GB" sz="2800" dirty="0" smtClean="0"/>
              <a:t>Arbitrary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cost functions </a:t>
            </a:r>
            <a:r>
              <a:rPr lang="en-GB" sz="2800" dirty="0" smtClean="0"/>
              <a:t>available based on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position and assignment </a:t>
            </a:r>
            <a:r>
              <a:rPr lang="en-GB" sz="2800" dirty="0" smtClean="0"/>
              <a:t>(outside DES)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800" dirty="0" smtClean="0"/>
              <a:t>Half-way between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rich VRP model </a:t>
            </a:r>
            <a:r>
              <a:rPr lang="en-GB" sz="2800" dirty="0" smtClean="0"/>
              <a:t>and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domain specific language</a:t>
            </a:r>
          </a:p>
          <a:p>
            <a:pPr lvl="1"/>
            <a:r>
              <a:rPr lang="en-GB" sz="2400" dirty="0" smtClean="0"/>
              <a:t>Similar approach to Drools </a:t>
            </a:r>
            <a:r>
              <a:rPr lang="en-GB" sz="2400" dirty="0" err="1" smtClean="0"/>
              <a:t>Optaplanner</a:t>
            </a:r>
            <a:r>
              <a:rPr lang="en-GB" sz="2400" dirty="0" smtClean="0"/>
              <a:t> (but more routing focused)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800" dirty="0" smtClean="0"/>
              <a:t>Solutions can be evaluated for: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Deterministic</a:t>
            </a:r>
            <a:r>
              <a:rPr lang="en-GB" sz="2400" dirty="0" smtClean="0"/>
              <a:t> not stochastic problems</a:t>
            </a:r>
          </a:p>
          <a:p>
            <a:pPr lvl="1"/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Single (hierarchical) objective </a:t>
            </a:r>
            <a:r>
              <a:rPr lang="en-GB" sz="2400" dirty="0" smtClean="0"/>
              <a:t>only</a:t>
            </a:r>
          </a:p>
          <a:p>
            <a:pPr lvl="1"/>
            <a:r>
              <a:rPr lang="en-GB" sz="2400" dirty="0" smtClean="0"/>
              <a:t>Decision variables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assignment &amp; position</a:t>
            </a:r>
            <a:r>
              <a:rPr lang="en-GB" sz="2400" dirty="0" smtClean="0"/>
              <a:t>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Optimisation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072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GB" sz="2800" dirty="0" smtClean="0"/>
              <a:t>Top VRP solvers based on combination of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local search heuristics</a:t>
            </a:r>
            <a:r>
              <a:rPr lang="en-GB" sz="2800" dirty="0" smtClean="0"/>
              <a:t> and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meta-heuristics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Move</a:t>
            </a:r>
            <a:r>
              <a:rPr lang="en-GB" dirty="0" smtClean="0"/>
              <a:t> single action,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swap</a:t>
            </a:r>
            <a:r>
              <a:rPr lang="en-GB" dirty="0" smtClean="0"/>
              <a:t> single action, etc…</a:t>
            </a:r>
          </a:p>
          <a:p>
            <a:pPr marL="342900" lvl="1" indent="-342900">
              <a:buClr>
                <a:schemeClr val="tx2"/>
              </a:buClr>
            </a:pPr>
            <a:r>
              <a:rPr lang="en-GB" dirty="0" smtClean="0"/>
              <a:t>Simple local search heuristics insufficient for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complex positional constraints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e.g. periodic, pick-up deliver…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Constraints create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many local optima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Greedy search </a:t>
            </a:r>
            <a:r>
              <a:rPr lang="en-GB" dirty="0" smtClean="0"/>
              <a:t>becomes easily stuck</a:t>
            </a:r>
          </a:p>
          <a:p>
            <a:pPr marL="342900" lvl="1" indent="-342900">
              <a:buClr>
                <a:schemeClr val="tx2"/>
              </a:buClr>
            </a:pPr>
            <a:r>
              <a:rPr lang="en-GB" dirty="0" smtClean="0"/>
              <a:t>S</a:t>
            </a:r>
            <a:r>
              <a:rPr lang="en-GB" sz="2800" dirty="0" smtClean="0"/>
              <a:t>olvers use 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</a:rPr>
              <a:t>problem-specific heuristics</a:t>
            </a:r>
            <a:endParaRPr lang="en-GB" sz="2800" dirty="0" smtClean="0"/>
          </a:p>
          <a:p>
            <a:pPr marL="742950" lvl="2" indent="-342900">
              <a:buClr>
                <a:schemeClr val="tx2"/>
              </a:buClr>
            </a:pPr>
            <a:r>
              <a:rPr lang="en-GB" sz="2400" dirty="0" smtClean="0"/>
              <a:t>Periodic problem – switch visit pattern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Pickup-deliver – specialised insert move</a:t>
            </a:r>
            <a:endParaRPr lang="en-GB" sz="2400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Optimisation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GB" dirty="0" smtClean="0"/>
              <a:t>Mathematical programming approaches have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mathematical problem description 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Allows systematic exploration of solution space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dirty="0" smtClean="0"/>
              <a:t>Branch &amp; bound (integer programming)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dirty="0" smtClean="0"/>
              <a:t>Constraint propagation (constraint programming), ….</a:t>
            </a:r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r>
              <a:rPr lang="en-GB" dirty="0" smtClean="0"/>
              <a:t>Our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user-defined constraint functions </a:t>
            </a:r>
            <a:r>
              <a:rPr lang="en-GB" dirty="0" smtClean="0"/>
              <a:t>have no restrictions on functional form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…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no mathematical description </a:t>
            </a:r>
          </a:p>
          <a:p>
            <a:pPr marL="1200150" lvl="3" indent="-342900">
              <a:buClr>
                <a:schemeClr val="tx2"/>
              </a:buClr>
            </a:pPr>
            <a:r>
              <a:rPr lang="en-GB" dirty="0" smtClean="0"/>
              <a:t>Can’t use constraint propagation etc…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Avoid writing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problem-specific heuristics</a:t>
            </a:r>
          </a:p>
          <a:p>
            <a:pPr marL="742950" lvl="2" indent="-342900">
              <a:buClr>
                <a:schemeClr val="tx2"/>
              </a:buClr>
            </a:pPr>
            <a:r>
              <a:rPr lang="en-GB" dirty="0" smtClean="0"/>
              <a:t>Without assuming constraint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functional form </a:t>
            </a:r>
            <a:r>
              <a:rPr lang="en-GB" dirty="0" smtClean="0"/>
              <a:t>can the engine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learn to optimise </a:t>
            </a:r>
            <a:r>
              <a:rPr lang="en-GB" dirty="0" smtClean="0"/>
              <a:t>them?</a:t>
            </a:r>
          </a:p>
          <a:p>
            <a:pPr marL="342900" lvl="1" indent="-342900">
              <a:buClr>
                <a:schemeClr val="tx2"/>
              </a:buClr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2" indent="-342900">
              <a:buClr>
                <a:schemeClr val="tx2"/>
              </a:buClr>
            </a:pPr>
            <a:endParaRPr lang="en-GB" dirty="0" smtClean="0"/>
          </a:p>
          <a:p>
            <a:pPr marL="342900" lvl="1" indent="-342900">
              <a:buClr>
                <a:schemeClr val="tx2"/>
              </a:buClr>
              <a:buSzPct val="60000"/>
              <a:buFont typeface="Wingdings" pitchFamily="2" charset="2"/>
              <a:buChar char="u"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39825"/>
          </a:xfrm>
        </p:spPr>
        <p:txBody>
          <a:bodyPr/>
          <a:lstStyle/>
          <a:p>
            <a:r>
              <a:rPr lang="en-GB" sz="3400" dirty="0" smtClean="0"/>
              <a:t>Types of routing problem with requests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72" y="3284984"/>
            <a:ext cx="4104456" cy="1080120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60000"/>
              <a:buNone/>
            </a:pPr>
            <a:r>
              <a:rPr lang="en-US" sz="1800" b="1" dirty="0" smtClean="0"/>
              <a:t>Pickup-deliver</a:t>
            </a:r>
          </a:p>
          <a:p>
            <a:pPr marL="342900" lvl="1" indent="-342900">
              <a:buClr>
                <a:schemeClr val="tx2"/>
              </a:buClr>
              <a:buSzPct val="60000"/>
              <a:buNone/>
            </a:pP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</a:rPr>
              <a:t>Pickup item</a:t>
            </a:r>
            <a:r>
              <a:rPr lang="en-US" sz="1800" b="1" dirty="0" smtClean="0"/>
              <a:t> then 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</a:rPr>
              <a:t>deliver item</a:t>
            </a:r>
          </a:p>
          <a:p>
            <a:pPr marL="342900" lvl="1" indent="-342900">
              <a:buClr>
                <a:schemeClr val="tx2"/>
              </a:buClr>
              <a:buSzPct val="60000"/>
              <a:buNone/>
            </a:pPr>
            <a:r>
              <a:rPr lang="en-US" sz="1400" dirty="0" smtClean="0"/>
              <a:t>(image </a:t>
            </a:r>
            <a:r>
              <a:rPr lang="en-US" sz="1400" dirty="0" err="1" smtClean="0"/>
              <a:t>Hosny</a:t>
            </a:r>
            <a:r>
              <a:rPr lang="en-US" sz="1400" dirty="0" smtClean="0"/>
              <a:t> &amp; Mumford 2010)</a:t>
            </a:r>
          </a:p>
        </p:txBody>
      </p:sp>
      <p:pic>
        <p:nvPicPr>
          <p:cNvPr id="5" name="Picture 4" descr="pd_new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8592" y="4293096"/>
            <a:ext cx="33478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origin-ars.els-cdn.com/content/image/1-s2.0-S030505480500064X-gr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97152"/>
            <a:ext cx="2736304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843808" y="4725144"/>
            <a:ext cx="2376264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Arc-routing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Serve forwards </a:t>
            </a:r>
            <a:r>
              <a:rPr lang="en-US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or </a:t>
            </a:r>
            <a:r>
              <a:rPr lang="en-US" b="1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serve backwards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0" lvl="1">
              <a:buClr>
                <a:schemeClr val="tx2"/>
              </a:buClr>
              <a:buSzPct val="60000"/>
              <a:buNone/>
            </a:pPr>
            <a:r>
              <a:rPr lang="en-US" sz="1400" dirty="0" smtClean="0"/>
              <a:t>(image </a:t>
            </a:r>
            <a:r>
              <a:rPr lang="en-US" sz="1400" dirty="0" err="1" smtClean="0"/>
              <a:t>Belenguera</a:t>
            </a:r>
            <a:r>
              <a:rPr lang="en-US" sz="1400" dirty="0" smtClean="0"/>
              <a:t> et al. 2006)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843808" y="1772816"/>
            <a:ext cx="55801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2-echelon problem</a:t>
            </a:r>
          </a:p>
          <a:p>
            <a:pPr marL="0"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Move item </a:t>
            </a:r>
            <a:r>
              <a:rPr lang="en-US" b="1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hub</a:t>
            </a:r>
            <a:r>
              <a:rPr lang="en-US" b="1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/>
              </a:rPr>
              <a:t>depot</a:t>
            </a:r>
            <a:r>
              <a:rPr lang="en-US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/>
              </a:rPr>
              <a:t> then </a:t>
            </a:r>
            <a:r>
              <a:rPr lang="en-US" b="1" kern="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/>
              </a:rPr>
              <a:t>move item </a:t>
            </a:r>
            <a:r>
              <a:rPr lang="en-US" b="1" kern="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/>
              </a:rPr>
              <a:t>depotcustomer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lvl="1" indent="-342900" eaLnBrk="1" hangingPunct="1">
              <a:spcBef>
                <a:spcPct val="20000"/>
              </a:spcBef>
              <a:buClr>
                <a:schemeClr val="tx2"/>
              </a:buClr>
              <a:buSzPct val="60000"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(</a:t>
            </a:r>
            <a:r>
              <a:rPr lang="en-US" sz="1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image www.ads.tuwien.ac.at/w/Image:2e-lrp.png)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504" y="787351"/>
            <a:ext cx="8712968" cy="7694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1" indent="-342900">
              <a:buClr>
                <a:schemeClr val="tx2"/>
              </a:buClr>
              <a:buSzPct val="60000"/>
            </a:pP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</a:rPr>
              <a:t>Request</a:t>
            </a:r>
            <a:r>
              <a:rPr lang="en-US" sz="2200" dirty="0" smtClean="0"/>
              <a:t>: a single service demand with one or more actions available to satisfy it</a:t>
            </a:r>
            <a:endParaRPr lang="en-US" sz="22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3" y="1844824"/>
            <a:ext cx="2754059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theme/theme1.xml><?xml version="1.0" encoding="utf-8"?>
<a:theme xmlns:a="http://schemas.openxmlformats.org/drawingml/2006/main" name="Satellite Dish design template">
  <a:themeElements>
    <a:clrScheme name="Office Theme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Office Them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Theme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</TotalTime>
  <Words>1168</Words>
  <Application>Microsoft Office PowerPoint</Application>
  <PresentationFormat>On-screen Show (4:3)</PresentationFormat>
  <Paragraphs>258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Satellite Dish design template</vt:lpstr>
      <vt:lpstr>Towards a general meta-heuristic optimiser for vehicle routing: experiments on six VRP types</vt:lpstr>
      <vt:lpstr>Aims</vt:lpstr>
      <vt:lpstr>Requirements</vt:lpstr>
      <vt:lpstr>Brief model description</vt:lpstr>
      <vt:lpstr>Brief model description</vt:lpstr>
      <vt:lpstr>Brief model description</vt:lpstr>
      <vt:lpstr>Optimisation techniques</vt:lpstr>
      <vt:lpstr>Optimisation techniques</vt:lpstr>
      <vt:lpstr>Types of routing problem with requests</vt:lpstr>
      <vt:lpstr>Assignment &amp; relative position (ARP) constraints</vt:lpstr>
      <vt:lpstr>M1 disjoint search</vt:lpstr>
      <vt:lpstr>M1 disjoint search – start points generated for problems</vt:lpstr>
      <vt:lpstr>M1 disjoint search </vt:lpstr>
      <vt:lpstr>Experiments </vt:lpstr>
      <vt:lpstr>Results (multi-action requests) </vt:lpstr>
      <vt:lpstr>Results </vt:lpstr>
      <vt:lpstr>Comparison to other approaches </vt:lpstr>
      <vt:lpstr>Conclusions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Phil</cp:lastModifiedBy>
  <cp:revision>414</cp:revision>
  <cp:lastPrinted>1601-01-01T00:00:00Z</cp:lastPrinted>
  <dcterms:created xsi:type="dcterms:W3CDTF">2013-06-20T12:42:10Z</dcterms:created>
  <dcterms:modified xsi:type="dcterms:W3CDTF">2014-05-12T07:38:05Z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TC102037681033</vt:lpwstr>
  </property>
</Properties>
</file>